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095398b9e_0_11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3095398b9e_0_11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036bc593d_1_83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3036bc593d_1_83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00" spcFirstLastPara="1" rIns="896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Moderater link: https://moderated.jitsi.net/7bffe47befcf47d6ae1a93ff20fba19cf5a4d3a6ef4a4a758ad9650337b07cb4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2" name="Google Shape;162;g13036bc593d_1_83:notes"/>
          <p:cNvSpPr txBox="1"/>
          <p:nvPr>
            <p:ph idx="12" type="sldNum"/>
          </p:nvPr>
        </p:nvSpPr>
        <p:spPr>
          <a:xfrm>
            <a:off x="3884026" y="8684926"/>
            <a:ext cx="2972421" cy="459074"/>
          </a:xfrm>
          <a:prstGeom prst="rect">
            <a:avLst/>
          </a:prstGeom>
          <a:noFill/>
          <a:ln>
            <a:noFill/>
          </a:ln>
        </p:spPr>
        <p:txBody>
          <a:bodyPr anchorCtr="0" anchor="b" bIns="44800" lIns="89600" spcFirstLastPara="1" rIns="89600" wrap="square" tIns="44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095398b9e_0_18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3095398b9e_0_18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dd4d2503631f2ad_18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6dd4d2503631f2ad_18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d4d2503631f2ad_23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6dd4d2503631f2ad_23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dd4d2503631f2ad_57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6dd4d2503631f2ad_57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d4d2503631f2ad_60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6dd4d2503631f2ad_60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dd4d2503631f2ad_63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6dd4d2503631f2ad_63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dd4d2503631f2ad_66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6dd4d2503631f2ad_66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dd4d2503631f2ad_69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6dd4d2503631f2ad_69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dd4d2503631f2ad_93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6dd4d2503631f2ad_93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036bc593d_1_23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3036bc593d_1_23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d4d2503631f2ad_96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6dd4d2503631f2ad_96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dd4d2503631f2ad_99:notes"/>
          <p:cNvSpPr txBox="1"/>
          <p:nvPr>
            <p:ph idx="1" type="body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6dd4d2503631f2ad_99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3036bc593d_1_94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036bc593d_1_103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3036bc593d_1_103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036bc593d_1_108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3036bc593d_1_108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036bc593d_1_112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3036bc593d_1_112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036bc593d_1_28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3036bc593d_1_28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036bc593d_1_37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3036bc593d_1_37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036bc593d_1_42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3036bc593d_1_42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036bc593d_1_54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3036bc593d_1_54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036bc593d_1_62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3036bc593d_1_62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036bc593d_1_69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3036bc593d_1_69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00" spcFirstLastPara="1" rIns="896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If you need help getting started on Github – let one of the facilitators know.</a:t>
            </a:r>
            <a:endParaRPr sz="1400"/>
          </a:p>
        </p:txBody>
      </p:sp>
      <p:sp>
        <p:nvSpPr>
          <p:cNvPr id="146" name="Google Shape;146;g13036bc593d_1_69:notes"/>
          <p:cNvSpPr txBox="1"/>
          <p:nvPr>
            <p:ph idx="12" type="sldNum"/>
          </p:nvPr>
        </p:nvSpPr>
        <p:spPr>
          <a:xfrm>
            <a:off x="3884026" y="8684926"/>
            <a:ext cx="2972421" cy="459074"/>
          </a:xfrm>
          <a:prstGeom prst="rect">
            <a:avLst/>
          </a:prstGeom>
          <a:noFill/>
          <a:ln>
            <a:noFill/>
          </a:ln>
        </p:spPr>
        <p:txBody>
          <a:bodyPr anchorCtr="0" anchor="b" bIns="44800" lIns="89600" spcFirstLastPara="1" rIns="89600" wrap="square" tIns="44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036bc593d_1_76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3036bc593d_1_76:notes"/>
          <p:cNvSpPr txBox="1"/>
          <p:nvPr>
            <p:ph idx="1" type="body"/>
          </p:nvPr>
        </p:nvSpPr>
        <p:spPr>
          <a:xfrm>
            <a:off x="686421" y="4400238"/>
            <a:ext cx="5485158" cy="3600762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00" spcFirstLastPara="1" rIns="896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If you need help getting started on Github – let one of the facilitators know.</a:t>
            </a:r>
            <a:endParaRPr sz="1400"/>
          </a:p>
        </p:txBody>
      </p:sp>
      <p:sp>
        <p:nvSpPr>
          <p:cNvPr id="154" name="Google Shape;154;g13036bc593d_1_76:notes"/>
          <p:cNvSpPr txBox="1"/>
          <p:nvPr>
            <p:ph idx="12" type="sldNum"/>
          </p:nvPr>
        </p:nvSpPr>
        <p:spPr>
          <a:xfrm>
            <a:off x="3884026" y="8684926"/>
            <a:ext cx="2972421" cy="459074"/>
          </a:xfrm>
          <a:prstGeom prst="rect">
            <a:avLst/>
          </a:prstGeom>
          <a:noFill/>
          <a:ln>
            <a:noFill/>
          </a:ln>
        </p:spPr>
        <p:txBody>
          <a:bodyPr anchorCtr="0" anchor="b" bIns="44800" lIns="89600" spcFirstLastPara="1" rIns="89600" wrap="square" tIns="44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400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492079" y="102394"/>
            <a:ext cx="7247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492079" y="711221"/>
            <a:ext cx="7247100" cy="4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68760" y="3401196"/>
            <a:ext cx="86064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  <a:defRPr sz="4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492079" y="102394"/>
            <a:ext cx="7247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492079" y="711221"/>
            <a:ext cx="7247100" cy="4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139014" y="102395"/>
            <a:ext cx="8600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139014" y="637081"/>
            <a:ext cx="8600400" cy="4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ctrTitle"/>
          </p:nvPr>
        </p:nvSpPr>
        <p:spPr>
          <a:xfrm>
            <a:off x="268760" y="3401196"/>
            <a:ext cx="8606481" cy="941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  <a:defRPr sz="4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1492079" y="102394"/>
            <a:ext cx="7247238" cy="40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1492079" y="711221"/>
            <a:ext cx="7247238" cy="4329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139014" y="102394"/>
            <a:ext cx="8600303" cy="40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139014" y="637081"/>
            <a:ext cx="8600303" cy="4329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ctrTitle"/>
          </p:nvPr>
        </p:nvSpPr>
        <p:spPr>
          <a:xfrm>
            <a:off x="268760" y="2101179"/>
            <a:ext cx="8606481" cy="1133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  <a:defRPr sz="4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/>
        </p:nvSpPr>
        <p:spPr>
          <a:xfrm>
            <a:off x="1087394" y="3382263"/>
            <a:ext cx="6969211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Subtitle</a:t>
            </a:r>
            <a:endParaRPr i="1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1492079" y="102394"/>
            <a:ext cx="7247238" cy="40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492079" y="711221"/>
            <a:ext cx="7247238" cy="4329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eet.jit.si/moderated/e8f528d5f565050296eaaeac98002fc8d1371d6b2ae63b518a0e45962711bf2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ristophm.github.io/interpretable-ml-book/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ristophm.github.io/interpretable-ml-book/interpretability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ristophm.github.io/interpretable-ml-book/interpretability-importance.html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ristophm.github.io/interpretable-ml-book/interpretability-importance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hristophm.github.io/interpretable-ml-book/taxonomy-of-interpretability-methods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hristophm.github.io/interpretable-ml-book/simple.html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hyperlink" Target="https://christophm.github.io/interpretable-ml-book/agnostic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hristophm.github.io/interpretable-ml-book/agnostic.html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ristophm.github.io/interpretable-ml-book/local-methods.html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hyperlink" Target="https://christophm.github.io/interpretable-ml-book/neural-networks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jamboard.google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orgs/EAGE-Annual-Hackathon/discussions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orgs/EAGE-Annual-Hackathon/repositories" TargetMode="Externa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ctrTitle"/>
          </p:nvPr>
        </p:nvSpPr>
        <p:spPr>
          <a:xfrm>
            <a:off x="268760" y="3401196"/>
            <a:ext cx="86064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</a:pPr>
            <a:r>
              <a:rPr lang="de"/>
              <a:t>Introduction to Interpretability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>
            <a:off x="1492079" y="255984"/>
            <a:ext cx="7247238" cy="40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rPr lang="de" sz="2700"/>
              <a:t>Plenum Sessions are Online (hybrid hack)</a:t>
            </a:r>
            <a:endParaRPr/>
          </a:p>
        </p:txBody>
      </p:sp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1492079" y="711221"/>
            <a:ext cx="7247238" cy="42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Three plenum sessions: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de"/>
              <a:t>Introduction (now)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de"/>
              <a:t>Code Freeze and Final Presentation Instructions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de"/>
              <a:t>Final Presentations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Every plenum session will be on </a:t>
            </a:r>
            <a:r>
              <a:rPr lang="de" u="sng">
                <a:solidFill>
                  <a:schemeClr val="hlink"/>
                </a:solidFill>
                <a:hlinkClick r:id="rId3"/>
              </a:rPr>
              <a:t>Jitsi Meet </a:t>
            </a:r>
            <a:r>
              <a:rPr lang="de"/>
              <a:t>at the same link as this one.  Make sure you have your VPN off.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You are welcome to have your own team meetings using whichever tool you like.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Introduction to Interpretability</a:t>
            </a:r>
            <a:endParaRPr sz="4800"/>
          </a:p>
        </p:txBody>
      </p:sp>
      <p:sp>
        <p:nvSpPr>
          <p:cNvPr id="171" name="Google Shape;171;p33"/>
          <p:cNvSpPr txBox="1"/>
          <p:nvPr/>
        </p:nvSpPr>
        <p:spPr>
          <a:xfrm>
            <a:off x="2143125" y="4538450"/>
            <a:ext cx="50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https://christophm.github.io/interpretable-ml-book/</a:t>
            </a:r>
            <a:r>
              <a:rPr lang="de"/>
              <a:t> </a:t>
            </a:r>
            <a:endParaRPr/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300" y="1892250"/>
            <a:ext cx="1900975" cy="253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interpretability?</a:t>
            </a:r>
            <a:endParaRPr/>
          </a:p>
        </p:txBody>
      </p:sp>
      <p:sp>
        <p:nvSpPr>
          <p:cNvPr id="178" name="Google Shape;178;p34"/>
          <p:cNvSpPr txBox="1"/>
          <p:nvPr/>
        </p:nvSpPr>
        <p:spPr>
          <a:xfrm>
            <a:off x="6397350" y="4658575"/>
            <a:ext cx="10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[Source]</a:t>
            </a:r>
            <a:endParaRPr/>
          </a:p>
        </p:txBody>
      </p:sp>
      <p:sp>
        <p:nvSpPr>
          <p:cNvPr id="179" name="Google Shape;179;p34"/>
          <p:cNvSpPr txBox="1"/>
          <p:nvPr/>
        </p:nvSpPr>
        <p:spPr>
          <a:xfrm>
            <a:off x="627750" y="3825813"/>
            <a:ext cx="788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solidFill>
                  <a:srgbClr val="333333"/>
                </a:solidFill>
                <a:highlight>
                  <a:srgbClr val="FFFFFF"/>
                </a:highlight>
              </a:rPr>
              <a:t>Interpretable Machine Learning</a:t>
            </a:r>
            <a:r>
              <a:rPr lang="de" sz="1300">
                <a:solidFill>
                  <a:srgbClr val="333333"/>
                </a:solidFill>
                <a:highlight>
                  <a:srgbClr val="FFFFFF"/>
                </a:highlight>
              </a:rPr>
              <a:t> refers to methods and models that make the behavior and predictions of machine learning systems understandable to humans</a:t>
            </a:r>
            <a:endParaRPr sz="1500"/>
          </a:p>
        </p:txBody>
      </p:sp>
      <p:sp>
        <p:nvSpPr>
          <p:cNvPr id="180" name="Google Shape;180;p34"/>
          <p:cNvSpPr txBox="1"/>
          <p:nvPr/>
        </p:nvSpPr>
        <p:spPr>
          <a:xfrm>
            <a:off x="484900" y="1324850"/>
            <a:ext cx="83127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rgbClr val="333333"/>
                </a:solidFill>
                <a:highlight>
                  <a:srgbClr val="FFFFFF"/>
                </a:highlight>
              </a:rPr>
              <a:t>General:</a:t>
            </a:r>
            <a:br>
              <a:rPr b="1" lang="de" sz="1500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lang="de" sz="1200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b="1" lang="de">
                <a:solidFill>
                  <a:srgbClr val="333333"/>
                </a:solidFill>
                <a:highlight>
                  <a:srgbClr val="FFFFFF"/>
                </a:highlight>
              </a:rPr>
              <a:t>Interpretability is the degree to which a human can understand the cause of a decision.</a:t>
            </a:r>
            <a:r>
              <a:rPr lang="de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br>
              <a:rPr lang="de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lang="de" sz="1200">
                <a:solidFill>
                  <a:srgbClr val="333333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rgbClr val="333333"/>
                </a:solidFill>
                <a:highlight>
                  <a:srgbClr val="FFFFFF"/>
                </a:highlight>
              </a:rPr>
              <a:t>Model-Oriented:</a:t>
            </a:r>
            <a:br>
              <a:rPr b="1" lang="de" sz="1500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lang="de" sz="1200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b="1" lang="de">
                <a:solidFill>
                  <a:srgbClr val="333333"/>
                </a:solidFill>
                <a:highlight>
                  <a:srgbClr val="FFFFFF"/>
                </a:highlight>
              </a:rPr>
              <a:t>Interpretability is the degree to which a human can consistently predict the model’s result</a:t>
            </a:r>
            <a:r>
              <a:rPr lang="de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sz="1600"/>
          </a:p>
        </p:txBody>
      </p:sp>
      <p:sp>
        <p:nvSpPr>
          <p:cNvPr id="181" name="Google Shape;181;p34"/>
          <p:cNvSpPr txBox="1"/>
          <p:nvPr/>
        </p:nvSpPr>
        <p:spPr>
          <a:xfrm>
            <a:off x="6144000" y="32087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333333"/>
                </a:solidFill>
                <a:highlight>
                  <a:srgbClr val="FFFFFF"/>
                </a:highlight>
              </a:rPr>
              <a:t>Miller (2017): </a:t>
            </a:r>
            <a:endParaRPr/>
          </a:p>
        </p:txBody>
      </p:sp>
      <p:sp>
        <p:nvSpPr>
          <p:cNvPr id="182" name="Google Shape;182;p34"/>
          <p:cNvSpPr txBox="1"/>
          <p:nvPr/>
        </p:nvSpPr>
        <p:spPr>
          <a:xfrm>
            <a:off x="1151650" y="4546025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and when do we care about interpretability?</a:t>
            </a:r>
            <a:endParaRPr/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1152475"/>
            <a:ext cx="8520600" cy="380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Gain knowledge - do science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Safety Measures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Detecting Bias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Social Acceptance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Debugging and auditing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Checking for Traits: 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Fairness, 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Privacy, 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Reliability, 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Causality, 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Trust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-"/>
            </a:pPr>
            <a:r>
              <a:rPr lang="de" sz="1200"/>
              <a:t>And more…</a:t>
            </a:r>
            <a:endParaRPr sz="1200"/>
          </a:p>
        </p:txBody>
      </p:sp>
      <p:sp>
        <p:nvSpPr>
          <p:cNvPr id="189" name="Google Shape;189;p35"/>
          <p:cNvSpPr txBox="1"/>
          <p:nvPr/>
        </p:nvSpPr>
        <p:spPr>
          <a:xfrm>
            <a:off x="6244950" y="4658575"/>
            <a:ext cx="10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[Source]</a:t>
            </a:r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825" y="1017725"/>
            <a:ext cx="2904075" cy="34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When we might avoid Interpretability?</a:t>
            </a:r>
            <a:endParaRPr/>
          </a:p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Our models have no significant impact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Not interested in gaining additional insights on the task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When we anticipate manipulation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Example: Netflix movie recommendation (no significant impact for individual), </a:t>
            </a:r>
            <a:br>
              <a:rPr lang="de"/>
            </a:br>
            <a:r>
              <a:rPr lang="de"/>
              <a:t>physical model of a thrown object (well understood), </a:t>
            </a:r>
            <a:endParaRPr/>
          </a:p>
        </p:txBody>
      </p:sp>
      <p:sp>
        <p:nvSpPr>
          <p:cNvPr id="197" name="Google Shape;197;p36"/>
          <p:cNvSpPr txBox="1"/>
          <p:nvPr/>
        </p:nvSpPr>
        <p:spPr>
          <a:xfrm>
            <a:off x="6397350" y="4658575"/>
            <a:ext cx="10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[Source]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Taxonomy of Interpretability</a:t>
            </a:r>
            <a:endParaRPr/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311700" y="1152475"/>
            <a:ext cx="8520600" cy="350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Intrinsic vs. Post-Hoc methods: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Is interpretability a feature of the model / method, or do we apply a method to analyze a model after it has been obtained / trained.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According to result of the interpretation method: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Feature statistics, Feature visualizations, Model internals,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Model Specific vs. Model Agnostic Methods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Local vs. Global Methods: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1200"/>
              </a:spcAft>
              <a:buSzPts val="2100"/>
              <a:buChar char="-"/>
            </a:pPr>
            <a:r>
              <a:rPr lang="de"/>
              <a:t>Does the method explain a single prediction, or the entire model as a whole?</a:t>
            </a:r>
            <a:endParaRPr/>
          </a:p>
        </p:txBody>
      </p:sp>
      <p:sp>
        <p:nvSpPr>
          <p:cNvPr id="204" name="Google Shape;204;p37"/>
          <p:cNvSpPr txBox="1"/>
          <p:nvPr/>
        </p:nvSpPr>
        <p:spPr>
          <a:xfrm>
            <a:off x="6397350" y="4658575"/>
            <a:ext cx="10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[Source]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Interpretable Models</a:t>
            </a:r>
            <a:endParaRPr/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11700" y="1533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Useful properties of models for interpretability: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de" sz="1600"/>
              <a:t>Linearity:</a:t>
            </a:r>
            <a:r>
              <a:rPr lang="de" sz="1600"/>
              <a:t> Relationship between features and target is modelled linear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de" sz="1600"/>
              <a:t>Monotonicity:</a:t>
            </a:r>
            <a:r>
              <a:rPr lang="de" sz="1600"/>
              <a:t> An increase in a feature will always lead to an increase or decrease of the target. Easier understanding of relationships between inputs and output.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de" sz="1600"/>
              <a:t>In-built Feature Interactions:</a:t>
            </a:r>
            <a:r>
              <a:rPr lang="de" sz="1600"/>
              <a:t> Can improve predictive performance, but too complex interactions will hurt interpretability.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600"/>
              <a:t>Examples of interpretable models: </a:t>
            </a:r>
            <a:br>
              <a:rPr lang="de" sz="1600"/>
            </a:br>
            <a:r>
              <a:rPr lang="de" sz="1600"/>
              <a:t>  -    Linear Regression, Logistic Regression, Decision Trees, RuleFit, Naive Bayes, </a:t>
            </a:r>
            <a:endParaRPr sz="1600"/>
          </a:p>
        </p:txBody>
      </p:sp>
      <p:sp>
        <p:nvSpPr>
          <p:cNvPr id="211" name="Google Shape;211;p38"/>
          <p:cNvSpPr txBox="1"/>
          <p:nvPr/>
        </p:nvSpPr>
        <p:spPr>
          <a:xfrm>
            <a:off x="6255975" y="4622325"/>
            <a:ext cx="10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[Source] </a:t>
            </a:r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725" y="77900"/>
            <a:ext cx="2648350" cy="1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 Agnostic Methods</a:t>
            </a:r>
            <a:endParaRPr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Advantage: Flexbility. Use whatever model you like.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Some desireable aspects of Model Agnostic Methods: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de" sz="1400"/>
              <a:t>Model Flexibility:</a:t>
            </a:r>
            <a:r>
              <a:rPr lang="de" sz="1400"/>
              <a:t> Can work with any machine learning method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de" sz="1400"/>
              <a:t>Explanation Flexibility:</a:t>
            </a:r>
            <a:r>
              <a:rPr lang="de" sz="1400"/>
              <a:t> Not limited to a certain form of </a:t>
            </a:r>
            <a:br>
              <a:rPr lang="de" sz="1400"/>
            </a:br>
            <a:r>
              <a:rPr lang="de" sz="1400"/>
              <a:t>explainability e.g. summary statistic vs. a graphic 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de" sz="1400"/>
              <a:t>Representation Flexibility:</a:t>
            </a:r>
            <a:r>
              <a:rPr lang="de" sz="1400"/>
              <a:t> Should be able to handle </a:t>
            </a:r>
            <a:br>
              <a:rPr lang="de" sz="1400"/>
            </a:br>
            <a:r>
              <a:rPr lang="de" sz="1400"/>
              <a:t>different feature representations </a:t>
            </a:r>
            <a:br>
              <a:rPr lang="de" sz="1400"/>
            </a:br>
            <a:r>
              <a:rPr lang="de" sz="1400"/>
              <a:t>e.g. database entries vs. word vectors vs. images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b="0" l="15885" r="24841" t="0"/>
          <a:stretch/>
        </p:blipFill>
        <p:spPr>
          <a:xfrm>
            <a:off x="6416374" y="0"/>
            <a:ext cx="2727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 txBox="1"/>
          <p:nvPr/>
        </p:nvSpPr>
        <p:spPr>
          <a:xfrm>
            <a:off x="5491525" y="4568875"/>
            <a:ext cx="8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4"/>
              </a:rPr>
              <a:t>[Source]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Global Model Agnostic Methods</a:t>
            </a:r>
            <a:endParaRPr/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Describe the global average behavior of a machine learning model.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Useful for understanding general mechanisms in the data or debugging.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Methods:</a:t>
            </a:r>
            <a:endParaRPr/>
          </a:p>
          <a:p>
            <a:pPr indent="-336550" lvl="0" marL="457200" rtl="0" algn="l">
              <a:spcBef>
                <a:spcPts val="1200"/>
              </a:spcBef>
              <a:spcAft>
                <a:spcPts val="1200"/>
              </a:spcAft>
              <a:buSzPts val="1700"/>
              <a:buChar char="-"/>
            </a:pPr>
            <a:r>
              <a:rPr lang="de" sz="1700"/>
              <a:t>Partial Dependence Plots, Feature Interaction, Permutation Importance, …</a:t>
            </a:r>
            <a:endParaRPr sz="1700"/>
          </a:p>
        </p:txBody>
      </p:sp>
      <p:sp>
        <p:nvSpPr>
          <p:cNvPr id="227" name="Google Shape;227;p40"/>
          <p:cNvSpPr txBox="1"/>
          <p:nvPr/>
        </p:nvSpPr>
        <p:spPr>
          <a:xfrm>
            <a:off x="7671950" y="489200"/>
            <a:ext cx="8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[Source]</a:t>
            </a:r>
            <a:endParaRPr/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275" y="2957275"/>
            <a:ext cx="4812426" cy="20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/>
        </p:nvSpPr>
        <p:spPr>
          <a:xfrm>
            <a:off x="121225" y="3567550"/>
            <a:ext cx="245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777777"/>
                </a:solidFill>
                <a:highlight>
                  <a:srgbClr val="FFFFFF"/>
                </a:highlight>
              </a:rPr>
              <a:t>PDPs for the bicycle count prediction model and temperature, humidity and wind speed.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Local Model-Agnostic Methods</a:t>
            </a:r>
            <a:endParaRPr/>
          </a:p>
        </p:txBody>
      </p:sp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These methods explain individual predictions: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Local Surrogate Models (LIME)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Shapley Values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SHAP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Counterfactual Explanations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…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1"/>
          <p:cNvSpPr txBox="1"/>
          <p:nvPr/>
        </p:nvSpPr>
        <p:spPr>
          <a:xfrm>
            <a:off x="6281788" y="4620250"/>
            <a:ext cx="8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[Source]</a:t>
            </a:r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2800"/>
            <a:ext cx="4285375" cy="30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5503700" y="12001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A SHAP summary plot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ctrTitle"/>
          </p:nvPr>
        </p:nvSpPr>
        <p:spPr>
          <a:xfrm>
            <a:off x="268760" y="3401196"/>
            <a:ext cx="8606481" cy="941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de" sz="3300"/>
              <a:t>Welcome to the EAGE Annual Hackathon! </a:t>
            </a:r>
            <a:r>
              <a:rPr lang="de"/>
              <a:t> </a:t>
            </a:r>
            <a:r>
              <a:rPr lang="de" sz="3300"/>
              <a:t>Opening Session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Neural Network Interpretability</a:t>
            </a:r>
            <a:endParaRPr/>
          </a:p>
        </p:txBody>
      </p:sp>
      <p:sp>
        <p:nvSpPr>
          <p:cNvPr id="244" name="Google Shape;24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Model-agnostic methods can be used, but they do not leverage specific properties of neural networks that can be useful for interpretability e.g feature representations and gradients.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Methods: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Learned Features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Pixel Attribution (Saliency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Adversarial Examples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/>
              <a:t>Abstract Concepts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1200"/>
              </a:spcAft>
              <a:buSzPts val="2100"/>
              <a:buChar char="-"/>
            </a:pPr>
            <a:r>
              <a:rPr lang="de"/>
              <a:t>Influential Instances </a:t>
            </a:r>
            <a:endParaRPr/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198" y="2077748"/>
            <a:ext cx="4935675" cy="17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/>
        </p:nvSpPr>
        <p:spPr>
          <a:xfrm>
            <a:off x="6321150" y="4629325"/>
            <a:ext cx="8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4"/>
              </a:rPr>
              <a:t>[Source]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Some General Recommendations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152475"/>
            <a:ext cx="8520600" cy="379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-331946" lvl="0" marL="457200" rtl="0" algn="l">
              <a:spcBef>
                <a:spcPts val="800"/>
              </a:spcBef>
              <a:spcAft>
                <a:spcPts val="0"/>
              </a:spcAft>
              <a:buSzPct val="116666"/>
              <a:buChar char="-"/>
            </a:pPr>
            <a:r>
              <a:rPr lang="de"/>
              <a:t>Be mindful towards others and yourself.</a:t>
            </a:r>
            <a:endParaRPr/>
          </a:p>
          <a:p>
            <a:pPr indent="-331946" lvl="0" marL="457200" rtl="0" algn="l">
              <a:spcBef>
                <a:spcPts val="1200"/>
              </a:spcBef>
              <a:spcAft>
                <a:spcPts val="0"/>
              </a:spcAft>
              <a:buSzPct val="116666"/>
              <a:buChar char="-"/>
            </a:pPr>
            <a:r>
              <a:rPr lang="de"/>
              <a:t>Ask for help</a:t>
            </a:r>
            <a:endParaRPr/>
          </a:p>
          <a:p>
            <a:pPr indent="-331946" lvl="0" marL="457200" rtl="0" algn="l">
              <a:spcBef>
                <a:spcPts val="1200"/>
              </a:spcBef>
              <a:spcAft>
                <a:spcPts val="0"/>
              </a:spcAft>
              <a:buSzPct val="116666"/>
              <a:buChar char="-"/>
            </a:pPr>
            <a:r>
              <a:rPr lang="de"/>
              <a:t>Interact with other teams</a:t>
            </a:r>
            <a:endParaRPr/>
          </a:p>
          <a:p>
            <a:pPr indent="-331946" lvl="0" marL="457200" rtl="0" algn="l">
              <a:spcBef>
                <a:spcPts val="1200"/>
              </a:spcBef>
              <a:spcAft>
                <a:spcPts val="0"/>
              </a:spcAft>
              <a:buSzPct val="116666"/>
              <a:buChar char="-"/>
            </a:pPr>
            <a:r>
              <a:rPr lang="de"/>
              <a:t>Try to close the loop early: data -&gt; model -&gt; interpretability -&gt; learnings</a:t>
            </a:r>
            <a:endParaRPr/>
          </a:p>
          <a:p>
            <a:pPr indent="-331946" lvl="0" marL="457200" rtl="0" algn="l">
              <a:spcBef>
                <a:spcPts val="1200"/>
              </a:spcBef>
              <a:spcAft>
                <a:spcPts val="0"/>
              </a:spcAft>
              <a:buSzPct val="116666"/>
              <a:buChar char="-"/>
            </a:pPr>
            <a:r>
              <a:rPr lang="de"/>
              <a:t>One key item, is better than 100 half-baked things</a:t>
            </a:r>
            <a:endParaRPr/>
          </a:p>
          <a:p>
            <a:pPr indent="-331946" lvl="0" marL="457200" rtl="0" algn="l">
              <a:spcBef>
                <a:spcPts val="1200"/>
              </a:spcBef>
              <a:spcAft>
                <a:spcPts val="0"/>
              </a:spcAft>
              <a:buSzPct val="116666"/>
              <a:buChar char="-"/>
            </a:pPr>
            <a:r>
              <a:rPr lang="de"/>
              <a:t>Focus on things that will get your idea across</a:t>
            </a:r>
            <a:endParaRPr/>
          </a:p>
          <a:p>
            <a:pPr indent="-331946" lvl="0" marL="457200" rtl="0" algn="l">
              <a:spcBef>
                <a:spcPts val="1200"/>
              </a:spcBef>
              <a:spcAft>
                <a:spcPts val="0"/>
              </a:spcAft>
              <a:buSzPct val="116666"/>
              <a:buChar char="-"/>
            </a:pPr>
            <a:r>
              <a:rPr lang="de"/>
              <a:t>Keep it simple, s**** (KISS)</a:t>
            </a:r>
            <a:endParaRPr/>
          </a:p>
          <a:p>
            <a:pPr indent="-331946" lvl="0" marL="457200" rtl="0" algn="l">
              <a:spcBef>
                <a:spcPts val="1200"/>
              </a:spcBef>
              <a:spcAft>
                <a:spcPts val="0"/>
              </a:spcAft>
              <a:buSzPct val="116666"/>
              <a:buChar char="-"/>
            </a:pPr>
            <a:r>
              <a:rPr lang="de"/>
              <a:t>Get to know your teammates, play into your strengths</a:t>
            </a:r>
            <a:endParaRPr/>
          </a:p>
          <a:p>
            <a:pPr indent="-331946" lvl="0" marL="457200" rtl="0" algn="l">
              <a:spcBef>
                <a:spcPts val="1200"/>
              </a:spcBef>
              <a:spcAft>
                <a:spcPts val="0"/>
              </a:spcAft>
              <a:buSzPct val="116666"/>
              <a:buChar char="-"/>
            </a:pPr>
            <a:r>
              <a:rPr lang="de"/>
              <a:t>Maximize learning, over winning. Learning *is* winning.</a:t>
            </a:r>
            <a:endParaRPr/>
          </a:p>
          <a:p>
            <a:pPr indent="-331946" lvl="0" marL="457200" rtl="0" algn="l">
              <a:spcBef>
                <a:spcPts val="1200"/>
              </a:spcBef>
              <a:spcAft>
                <a:spcPts val="0"/>
              </a:spcAft>
              <a:buSzPct val="116666"/>
              <a:buChar char="-"/>
            </a:pPr>
            <a:r>
              <a:rPr lang="de"/>
              <a:t>Presentation is key</a:t>
            </a:r>
            <a:endParaRPr/>
          </a:p>
          <a:p>
            <a:pPr indent="-331946" lvl="0" marL="457200" rtl="0" algn="l">
              <a:spcBef>
                <a:spcPts val="1200"/>
              </a:spcBef>
              <a:spcAft>
                <a:spcPts val="1200"/>
              </a:spcAft>
              <a:buSzPct val="116666"/>
              <a:buChar char="-"/>
            </a:pPr>
            <a:r>
              <a:rPr lang="de"/>
              <a:t>Dare to go your own way: </a:t>
            </a:r>
            <a:br>
              <a:rPr lang="de"/>
            </a:br>
            <a:r>
              <a:rPr lang="de"/>
              <a:t>Every hackathon, project, team, and individual are unique.</a:t>
            </a:r>
            <a:endParaRPr/>
          </a:p>
        </p:txBody>
      </p:sp>
      <p:sp>
        <p:nvSpPr>
          <p:cNvPr id="253" name="Google Shape;253;p43"/>
          <p:cNvSpPr txBox="1"/>
          <p:nvPr/>
        </p:nvSpPr>
        <p:spPr>
          <a:xfrm>
            <a:off x="3830300" y="4758600"/>
            <a:ext cx="40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Source: Accumulated Hackathon Experience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1479834" y="322760"/>
            <a:ext cx="7247238" cy="40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de"/>
              <a:t>GPU resources</a:t>
            </a:r>
            <a:endParaRPr/>
          </a:p>
        </p:txBody>
      </p:sp>
      <p:pic>
        <p:nvPicPr>
          <p:cNvPr id="259" name="Google Shape;259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3253" y="893666"/>
            <a:ext cx="4040547" cy="356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834" y="893665"/>
            <a:ext cx="3328397" cy="9688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s &amp; Brand Guidelines | NVIDIA" id="261" name="Google Shape;26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4742" y="39860"/>
            <a:ext cx="1709257" cy="96145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4"/>
          <p:cNvSpPr txBox="1"/>
          <p:nvPr/>
        </p:nvSpPr>
        <p:spPr>
          <a:xfrm>
            <a:off x="1479834" y="2270162"/>
            <a:ext cx="332839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 to login node: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ssh you_login@nvpoc.ddnsfree.com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interactive session: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srun --gpus N  --pty bash -i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NVIDIA Docker Container Repository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https://catalog.ngc.nvidia.com/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4"/>
          <p:cNvSpPr/>
          <p:nvPr/>
        </p:nvSpPr>
        <p:spPr>
          <a:xfrm>
            <a:off x="1479834" y="4522229"/>
            <a:ext cx="8499021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details: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https://docs.google.com/document/d/1ce94uqAhiggMm9IQvgMElNZiI-T3XDTklsjPcpcv0qA/edit?usp=sharing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1492079" y="102394"/>
            <a:ext cx="7247238" cy="40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de"/>
              <a:t>Some Hackathon Tips</a:t>
            </a:r>
            <a:endParaRPr/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1492079" y="761228"/>
            <a:ext cx="7247238" cy="4329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Take screenshots as you go along – this will save a lot of time when you come to preparing the final presentation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A little planning goes a long way – post its to organize your work or making a list can help keep focus.  For those online try using a Jamboard (</a:t>
            </a:r>
            <a:r>
              <a:rPr lang="de" u="sng">
                <a:solidFill>
                  <a:schemeClr val="hlink"/>
                </a:solidFill>
                <a:hlinkClick r:id="rId3"/>
              </a:rPr>
              <a:t>https://jamboard.google.com/</a:t>
            </a:r>
            <a:r>
              <a:rPr lang="de"/>
              <a:t>) or Github Issues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By the end of the day today you should have settled on a specific case, sketched out a plan, and have started some work.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221167" y="1951531"/>
            <a:ext cx="8600303" cy="4329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Reminder: Hackathons aren’t about getting a perfect solution or answer – it is about trying something new, being bold and learning along the way ☺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3985247" y="2109788"/>
            <a:ext cx="7247238" cy="40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de"/>
              <a:t>Icebreaker!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1492079" y="711222"/>
            <a:ext cx="7247238" cy="3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Thank you to our sponsors who made this possible!</a:t>
            </a:r>
            <a:endParaRPr/>
          </a:p>
        </p:txBody>
      </p:sp>
      <p:pic>
        <p:nvPicPr>
          <p:cNvPr descr="Logo, company name&#10;&#10;Description automatically generated" id="102" name="Google Shape;1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322" y="1610603"/>
            <a:ext cx="3168963" cy="961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03" name="Google Shape;1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9314" y="2868240"/>
            <a:ext cx="4582886" cy="1093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con&#10;&#10;Description automatically generated" id="104" name="Google Shape;10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1504" y="1925606"/>
            <a:ext cx="3054925" cy="6854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/>
          <p:nvPr/>
        </p:nvSpPr>
        <p:spPr>
          <a:xfrm>
            <a:off x="3298613" y="4420997"/>
            <a:ext cx="118864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Supported by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s &amp; Brand Guidelines | NVIDIA" id="106" name="Google Shape;10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05504" y="4090310"/>
            <a:ext cx="1709257" cy="96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1492079" y="338138"/>
            <a:ext cx="7247238" cy="40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de"/>
              <a:t>Photography and recording</a:t>
            </a:r>
            <a:endParaRPr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1492079" y="1443038"/>
            <a:ext cx="7247238" cy="34766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Disclaimer – if you do not want your photo taken in person in Madrid, please email the facilitators asap.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The final session will be recorded – if you have not received a consent form please email the facilitators asap.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1303536" y="225656"/>
            <a:ext cx="7247238" cy="4329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Meet your facilitators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Profile photo for Lukas Mosser" id="118" name="Google Shape;1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8124" y="2087180"/>
            <a:ext cx="1374662" cy="137466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Profile photo for Ashley Russell" id="119" name="Google Shape;11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536" y="859655"/>
            <a:ext cx="1374662" cy="137466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20" name="Google Shape;120;p27"/>
          <p:cNvSpPr txBox="1"/>
          <p:nvPr/>
        </p:nvSpPr>
        <p:spPr>
          <a:xfrm>
            <a:off x="2695065" y="1002566"/>
            <a:ext cx="5777423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Ashley Russell (Equinor ASA)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20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Leader for Data Science and Analytics for subsurface in Equinor. Geologist, self taught data scientist, expertise in Python, data visualization, including interactive plotting and dashboarding, statistics, and machine learning.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@ashleyr (softwareunderground) aruss@equinor.com</a:t>
            </a:r>
            <a:endParaRPr sz="1100"/>
          </a:p>
        </p:txBody>
      </p:sp>
      <p:sp>
        <p:nvSpPr>
          <p:cNvPr id="121" name="Google Shape;121;p27"/>
          <p:cNvSpPr txBox="1"/>
          <p:nvPr/>
        </p:nvSpPr>
        <p:spPr>
          <a:xfrm>
            <a:off x="1382714" y="2189879"/>
            <a:ext cx="5777423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Lukas Mosser (Earth Science Analytics)</a:t>
            </a:r>
            <a:endParaRPr sz="1100"/>
          </a:p>
        </p:txBody>
      </p:sp>
      <p:sp>
        <p:nvSpPr>
          <p:cNvPr id="122" name="Google Shape;122;p27"/>
          <p:cNvSpPr txBox="1"/>
          <p:nvPr/>
        </p:nvSpPr>
        <p:spPr>
          <a:xfrm>
            <a:off x="1372903" y="2411576"/>
            <a:ext cx="5906408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Lukas Mosser is Head of Research &amp; Development at Earth Science Analytics.</a:t>
            </a:r>
            <a:br>
              <a:rPr lang="de" sz="120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de" sz="120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Lukas received his P.h.D from Imperial College London, where he worked on the stochastic reconstruction of porous media and geophysical inverse problems using deep learning.  He currently also serves as a member of the EAGE AI committee and SEG special interest group for machine learning.</a:t>
            </a:r>
            <a:endParaRPr sz="11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8056" y="3604885"/>
            <a:ext cx="1374662" cy="137466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24" name="Google Shape;124;p27"/>
          <p:cNvSpPr txBox="1"/>
          <p:nvPr/>
        </p:nvSpPr>
        <p:spPr>
          <a:xfrm>
            <a:off x="2990796" y="3694129"/>
            <a:ext cx="5777423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Oleg Ovcharenko (NVIDIA)</a:t>
            </a:r>
            <a:endParaRPr sz="1100"/>
          </a:p>
        </p:txBody>
      </p:sp>
      <p:sp>
        <p:nvSpPr>
          <p:cNvPr id="125" name="Google Shape;125;p27"/>
          <p:cNvSpPr txBox="1"/>
          <p:nvPr/>
        </p:nvSpPr>
        <p:spPr>
          <a:xfrm>
            <a:off x="3006989" y="3923438"/>
            <a:ext cx="5906408" cy="807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Oleg is Solutions Architect for Energy at NVIDIA. He received his Ph.D from KAUST where he was exploring data-driven methods for the initialization of full-waveform inversion. Oleg is broadly interested in HPC and deep learning applications in geophysics.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1334915" y="356971"/>
            <a:ext cx="7247238" cy="4329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Agenda</a:t>
            </a: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1635919" y="1296591"/>
            <a:ext cx="3264694" cy="489347"/>
          </a:xfrm>
          <a:prstGeom prst="rect">
            <a:avLst/>
          </a:prstGeom>
          <a:solidFill>
            <a:srgbClr val="593747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 1: Sunday, June 5</a:t>
            </a:r>
            <a:endParaRPr sz="1100"/>
          </a:p>
        </p:txBody>
      </p:sp>
      <p:sp>
        <p:nvSpPr>
          <p:cNvPr id="132" name="Google Shape;132;p28"/>
          <p:cNvSpPr/>
          <p:nvPr/>
        </p:nvSpPr>
        <p:spPr>
          <a:xfrm>
            <a:off x="5117966" y="1296591"/>
            <a:ext cx="3264694" cy="489347"/>
          </a:xfrm>
          <a:prstGeom prst="rect">
            <a:avLst/>
          </a:prstGeom>
          <a:solidFill>
            <a:srgbClr val="593747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 2: Monday, June 6</a:t>
            </a:r>
            <a:endParaRPr sz="1100"/>
          </a:p>
        </p:txBody>
      </p:sp>
      <p:sp>
        <p:nvSpPr>
          <p:cNvPr id="133" name="Google Shape;133;p28"/>
          <p:cNvSpPr/>
          <p:nvPr/>
        </p:nvSpPr>
        <p:spPr>
          <a:xfrm>
            <a:off x="1635919" y="1946672"/>
            <a:ext cx="3264694" cy="2771775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9:00 - 9:30 CEST - Welcome and coffee</a:t>
            </a:r>
            <a:br>
              <a:rPr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9:30 - 10:30 CEST – Introduction Plenum Session</a:t>
            </a:r>
            <a:br>
              <a:rPr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i="0"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:30 – 11:00 CEST – Project and team discovery time</a:t>
            </a:r>
            <a:br>
              <a:rPr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11:00 - 18:00 CEST - Hacking all day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5117966" y="1946672"/>
            <a:ext cx="3264694" cy="2771775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9:00 - 9:30 CEST - Welcome and coffee</a:t>
            </a:r>
            <a:br>
              <a:rPr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9:30 – 13:00 CEST - Hacking</a:t>
            </a:r>
            <a:br>
              <a:rPr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13:00 CEST: CODE FREEZE – Join online session to receive final presentation criteria (Jitsi)</a:t>
            </a:r>
            <a:br>
              <a:rPr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13:15-15:00 CEST – Time for working and practicing presentations</a:t>
            </a:r>
            <a:br>
              <a:rPr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15:00 - 16:30 CEST - Presentations to the Judging Panel Plenum Session Online (on Jitsi)</a:t>
            </a:r>
            <a:br>
              <a:rPr lang="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16:30 - 17:00 CEST - Announcement of the winners and prizes*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4189809" y="359569"/>
            <a:ext cx="4574510" cy="40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de"/>
              <a:t>Awards!</a:t>
            </a:r>
            <a:endParaRPr/>
          </a:p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1517082" y="968396"/>
            <a:ext cx="7247238" cy="4085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There are two awards up for grabs. 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de" sz="1500"/>
              <a:t>These two teams will have their </a:t>
            </a:r>
            <a:r>
              <a:rPr b="1" lang="de" sz="1500"/>
              <a:t>final presentations replayed </a:t>
            </a:r>
            <a:r>
              <a:rPr lang="de" sz="1500"/>
              <a:t>in the AI special session during the annual meeting!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de" sz="1500"/>
              <a:t>The winners will also be awarded </a:t>
            </a:r>
            <a:r>
              <a:rPr b="1" lang="de" sz="1500"/>
              <a:t>free access codes </a:t>
            </a:r>
            <a:r>
              <a:rPr lang="de" sz="1500"/>
              <a:t>for self-paced online courses from NVIDIA Deep Learning Institute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41" name="Google Shape;141;p29"/>
          <p:cNvSpPr/>
          <p:nvPr/>
        </p:nvSpPr>
        <p:spPr>
          <a:xfrm>
            <a:off x="2135982" y="1510903"/>
            <a:ext cx="2750344" cy="2021681"/>
          </a:xfrm>
          <a:prstGeom prst="rect">
            <a:avLst/>
          </a:prstGeom>
          <a:solidFill>
            <a:srgbClr val="6E3C4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“Best in Show”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panel of judges will join us for the presentations on the last day and will award this prize.</a:t>
            </a:r>
            <a:endParaRPr sz="1100"/>
          </a:p>
        </p:txBody>
      </p:sp>
      <p:sp>
        <p:nvSpPr>
          <p:cNvPr id="142" name="Google Shape;142;p29"/>
          <p:cNvSpPr/>
          <p:nvPr/>
        </p:nvSpPr>
        <p:spPr>
          <a:xfrm>
            <a:off x="5393001" y="1510903"/>
            <a:ext cx="2750344" cy="2021681"/>
          </a:xfrm>
          <a:prstGeom prst="rect">
            <a:avLst/>
          </a:prstGeom>
          <a:solidFill>
            <a:srgbClr val="6E3C4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“Audience Choice”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hacker will vote for their favorite team (not their own) and the team with the most votes wins this one!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1427785" y="438150"/>
            <a:ext cx="7247238" cy="40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de"/>
              <a:t>Github will be our main tool during the hack</a:t>
            </a:r>
            <a:endParaRPr/>
          </a:p>
        </p:txBody>
      </p:sp>
      <p:sp>
        <p:nvSpPr>
          <p:cNvPr id="149" name="Google Shape;149;p30"/>
          <p:cNvSpPr txBox="1"/>
          <p:nvPr>
            <p:ph idx="1" type="body"/>
          </p:nvPr>
        </p:nvSpPr>
        <p:spPr>
          <a:xfrm>
            <a:off x="1456360" y="1271588"/>
            <a:ext cx="7247238" cy="35944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Please keep on eye on the </a:t>
            </a:r>
            <a:r>
              <a:rPr lang="de" u="sng">
                <a:solidFill>
                  <a:schemeClr val="hlink"/>
                </a:solidFill>
                <a:hlinkClick r:id="rId3"/>
              </a:rPr>
              <a:t>boards</a:t>
            </a:r>
            <a:r>
              <a:rPr lang="de"/>
              <a:t>: </a:t>
            </a:r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9257" y="1727323"/>
            <a:ext cx="6175828" cy="3251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1427785" y="438150"/>
            <a:ext cx="7247238" cy="40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de"/>
              <a:t>Github will be our main tool during the hack</a:t>
            </a:r>
            <a:endParaRPr/>
          </a:p>
        </p:txBody>
      </p:sp>
      <p:sp>
        <p:nvSpPr>
          <p:cNvPr id="157" name="Google Shape;157;p31"/>
          <p:cNvSpPr txBox="1"/>
          <p:nvPr>
            <p:ph idx="1" type="body"/>
          </p:nvPr>
        </p:nvSpPr>
        <p:spPr>
          <a:xfrm>
            <a:off x="1456360" y="1110854"/>
            <a:ext cx="7247238" cy="35944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/>
              <a:t>For each team – please </a:t>
            </a:r>
            <a:r>
              <a:rPr lang="de" u="sng">
                <a:solidFill>
                  <a:schemeClr val="hlink"/>
                </a:solidFill>
                <a:hlinkClick r:id="rId3"/>
              </a:rPr>
              <a:t>create your own repo </a:t>
            </a:r>
            <a:r>
              <a:rPr lang="de"/>
              <a:t>for uploading your code and final presentations: </a:t>
            </a:r>
            <a:endParaRPr/>
          </a:p>
        </p:txBody>
      </p:sp>
      <p:pic>
        <p:nvPicPr>
          <p:cNvPr id="158" name="Google Shape;158;p31"/>
          <p:cNvPicPr preferRelativeResize="0"/>
          <p:nvPr/>
        </p:nvPicPr>
        <p:blipFill rotWithShape="1">
          <a:blip r:embed="rId4">
            <a:alphaModFix/>
          </a:blip>
          <a:srcRect b="44613" l="0" r="0" t="0"/>
          <a:stretch/>
        </p:blipFill>
        <p:spPr>
          <a:xfrm>
            <a:off x="1683844" y="2093686"/>
            <a:ext cx="6735119" cy="227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